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"/>
  </p:notesMasterIdLst>
  <p:sldIdLst>
    <p:sldId id="257" r:id="rId2"/>
  </p:sldIdLst>
  <p:sldSz cx="25203150" cy="36004500"/>
  <p:notesSz cx="7102475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92">
          <p15:clr>
            <a:srgbClr val="A4A3A4"/>
          </p15:clr>
        </p15:guide>
        <p15:guide id="2" orient="horz" pos="22087">
          <p15:clr>
            <a:srgbClr val="A4A3A4"/>
          </p15:clr>
        </p15:guide>
        <p15:guide id="3" orient="horz" pos="2347">
          <p15:clr>
            <a:srgbClr val="A4A3A4"/>
          </p15:clr>
        </p15:guide>
        <p15:guide id="4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D2"/>
    <a:srgbClr val="C0C0C0"/>
    <a:srgbClr val="FFFFCC"/>
    <a:srgbClr val="CCECFF"/>
    <a:srgbClr val="990000"/>
    <a:srgbClr val="336600"/>
    <a:srgbClr val="66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>
        <p:scale>
          <a:sx n="136" d="100"/>
          <a:sy n="136" d="100"/>
        </p:scale>
        <p:origin x="-15642" y="342"/>
      </p:cViewPr>
      <p:guideLst>
        <p:guide orient="horz" pos="5292"/>
        <p:guide orient="horz" pos="22087"/>
        <p:guide orient="horz" pos="2347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340" tIns="49670" rIns="99340" bIns="4967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340" tIns="49670" rIns="99340" bIns="496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209800" y="766763"/>
            <a:ext cx="2684463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340" tIns="49670" rIns="99340" bIns="49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340" tIns="49670" rIns="99340" bIns="4967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340" tIns="49670" rIns="99340" bIns="496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283349E5-1DF4-4219-BDEE-C117672282F5}" type="slidenum">
              <a:rPr lang="fa-IR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94350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itchFamily="34" charset="0"/>
      </a:defRPr>
    </a:lvl5pPr>
    <a:lvl6pPr marL="2286229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3349E5-1DF4-4219-BDEE-C117672282F5}" type="slidenum">
              <a:rPr lang="fa-IR" altLang="fa-IR" smtClean="0"/>
              <a:pPr>
                <a:defRPr/>
              </a:pPr>
              <a:t>1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3833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4" y="11185525"/>
            <a:ext cx="21421725" cy="7716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9" y="20402550"/>
            <a:ext cx="17643475" cy="920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900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475" y="8401050"/>
            <a:ext cx="22682200" cy="23761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981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125" y="1441450"/>
            <a:ext cx="5670550" cy="30721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475" y="1441450"/>
            <a:ext cx="16859250" cy="3072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517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75" y="8401050"/>
            <a:ext cx="22682200" cy="2376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410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23136225"/>
            <a:ext cx="21423313" cy="7151688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726" y="15260640"/>
            <a:ext cx="21423313" cy="78755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4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475" y="8401050"/>
            <a:ext cx="11264900" cy="23761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7776" y="8401050"/>
            <a:ext cx="11264900" cy="23761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295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8059738"/>
            <a:ext cx="11134725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11418888"/>
            <a:ext cx="11134725" cy="20743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3189" y="8059738"/>
            <a:ext cx="11139487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3189" y="11418888"/>
            <a:ext cx="11139487" cy="20743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268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83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4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6" y="1433513"/>
            <a:ext cx="8291513" cy="6100762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613" y="1433515"/>
            <a:ext cx="14089062" cy="307292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6" y="7534277"/>
            <a:ext cx="8291513" cy="2462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90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300" y="25203152"/>
            <a:ext cx="15120938" cy="2974975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0300" y="3217863"/>
            <a:ext cx="15120938" cy="2160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0300" y="28178127"/>
            <a:ext cx="15120938" cy="4225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19064288" y="35455225"/>
          <a:ext cx="51720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" r:id="rId14" imgW="8833104" imgH="310896" progId="CorelDRAW.Graphic.13">
                  <p:embed/>
                </p:oleObj>
              </mc:Choice>
              <mc:Fallback>
                <p:oleObj name="CorelDRAW" r:id="rId14" imgW="8833104" imgH="310896" progId="CorelDRAW.Graphic.1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4288" y="35455225"/>
                        <a:ext cx="5172075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 userDrawn="1"/>
        </p:nvGraphicFramePr>
        <p:xfrm>
          <a:off x="19064288" y="35455225"/>
          <a:ext cx="51720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16" imgW="8833104" imgH="310896" progId="CorelDRAW.Graphic.13">
                  <p:embed/>
                </p:oleObj>
              </mc:Choice>
              <mc:Fallback>
                <p:oleObj name="CorelDRAW" r:id="rId16" imgW="8833104" imgH="310896" progId="CorelDRAW.Graphic.1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4288" y="35455225"/>
                        <a:ext cx="5172075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2pPr>
      <a:lvl3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3pPr>
      <a:lvl4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4pPr>
      <a:lvl5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5pPr>
      <a:lvl6pPr marL="457200"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6pPr>
      <a:lvl7pPr marL="914400"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7pPr>
      <a:lvl8pPr marL="1371600"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8pPr>
      <a:lvl9pPr marL="1828800"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9pPr>
    </p:titleStyle>
    <p:bodyStyle>
      <a:lvl1pPr marL="1311275" indent="-1311275" algn="l" defTabSz="3497263" rtl="0" eaLnBrk="0" fontAlgn="base" hangingPunct="0">
        <a:spcBef>
          <a:spcPct val="20000"/>
        </a:spcBef>
        <a:spcAft>
          <a:spcPct val="0"/>
        </a:spcAft>
        <a:buChar char="•"/>
        <a:defRPr sz="12200">
          <a:solidFill>
            <a:schemeClr val="tx1"/>
          </a:solidFill>
          <a:latin typeface="+mn-lt"/>
          <a:ea typeface="+mn-ea"/>
          <a:cs typeface="+mn-cs"/>
        </a:defRPr>
      </a:lvl1pPr>
      <a:lvl2pPr marL="2841625" indent="-1092200" algn="l" defTabSz="3497263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2pPr>
      <a:lvl3pPr marL="4371975" indent="-874713" algn="l" defTabSz="3497263" rtl="0" eaLnBrk="0" fontAlgn="base" hangingPunct="0">
        <a:spcBef>
          <a:spcPct val="20000"/>
        </a:spcBef>
        <a:spcAft>
          <a:spcPct val="0"/>
        </a:spcAft>
        <a:buChar char="•"/>
        <a:defRPr sz="9200">
          <a:solidFill>
            <a:schemeClr val="tx1"/>
          </a:solidFill>
          <a:latin typeface="+mn-lt"/>
        </a:defRPr>
      </a:lvl3pPr>
      <a:lvl4pPr marL="6115050" indent="-868363" algn="l" defTabSz="3497263" rtl="0" eaLnBrk="0" fontAlgn="base" hangingPunct="0">
        <a:spcBef>
          <a:spcPct val="20000"/>
        </a:spcBef>
        <a:spcAft>
          <a:spcPct val="0"/>
        </a:spcAft>
        <a:buChar char="–"/>
        <a:defRPr sz="7700">
          <a:solidFill>
            <a:schemeClr val="tx1"/>
          </a:solidFill>
          <a:latin typeface="+mn-lt"/>
        </a:defRPr>
      </a:lvl4pPr>
      <a:lvl5pPr marL="7862888" indent="-868363" algn="l" defTabSz="3497263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5pPr>
      <a:lvl6pPr marL="8320088" indent="-868363" algn="l" defTabSz="3497263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6pPr>
      <a:lvl7pPr marL="8777288" indent="-868363" algn="l" defTabSz="3497263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7pPr>
      <a:lvl8pPr marL="9234488" indent="-868363" algn="l" defTabSz="3497263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8pPr>
      <a:lvl9pPr marL="9691688" indent="-868363" algn="l" defTabSz="3497263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alphaModFix amt="30000"/>
            <a:lum/>
          </a:blip>
          <a:srcRect/>
          <a:stretch>
            <a:fillRect l="-160000" r="-1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-1972" r="-1137" b="76837"/>
          <a:stretch/>
        </p:blipFill>
        <p:spPr>
          <a:xfrm>
            <a:off x="-704203" y="-287269"/>
            <a:ext cx="27077423" cy="4353003"/>
          </a:xfrm>
          <a:prstGeom prst="rect">
            <a:avLst/>
          </a:prstGeom>
        </p:spPr>
      </p:pic>
      <p:sp>
        <p:nvSpPr>
          <p:cNvPr id="3074" name="TextBox 60"/>
          <p:cNvSpPr txBox="1">
            <a:spLocks noChangeArrowheads="1"/>
          </p:cNvSpPr>
          <p:nvPr/>
        </p:nvSpPr>
        <p:spPr bwMode="auto">
          <a:xfrm>
            <a:off x="3562727" y="4516373"/>
            <a:ext cx="19475450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Aft>
                <a:spcPts val="2013"/>
              </a:spcAft>
            </a:pPr>
            <a:r>
              <a:rPr lang="fa-IR" altLang="fa-IR" sz="3700" b="1" dirty="0">
                <a:cs typeface="B Titr" panose="00000700000000000000" pitchFamily="2" charset="-78"/>
              </a:rPr>
              <a:t>عنوان مقاله با قلم </a:t>
            </a:r>
            <a:r>
              <a:rPr lang="en-US" altLang="fa-IR" sz="3700" b="1" dirty="0">
                <a:cs typeface="B Titr" panose="00000700000000000000" pitchFamily="2" charset="-78"/>
              </a:rPr>
              <a:t>B </a:t>
            </a:r>
            <a:r>
              <a:rPr lang="en-US" altLang="fa-IR" sz="3700" b="1" dirty="0" err="1">
                <a:cs typeface="B Titr" panose="00000700000000000000" pitchFamily="2" charset="-78"/>
              </a:rPr>
              <a:t>Titr</a:t>
            </a:r>
            <a:r>
              <a:rPr lang="en-US" altLang="fa-IR" sz="3700" b="1" dirty="0">
                <a:cs typeface="B Titr" panose="00000700000000000000" pitchFamily="2" charset="-78"/>
              </a:rPr>
              <a:t> </a:t>
            </a:r>
            <a:r>
              <a:rPr lang="fa-IR" altLang="fa-IR" sz="3700" b="1" dirty="0">
                <a:cs typeface="B Titr" panose="00000700000000000000" pitchFamily="2" charset="-78"/>
              </a:rPr>
              <a:t>  و سایز 37 و به صورت بولد</a:t>
            </a:r>
          </a:p>
          <a:p>
            <a:pPr algn="ctr" rtl="1" eaLnBrk="1" hangingPunct="1">
              <a:spcAft>
                <a:spcPts val="2013"/>
              </a:spcAft>
            </a:pPr>
            <a:r>
              <a:rPr lang="fa-IR" altLang="fa-IR" sz="2800" b="1" dirty="0">
                <a:cs typeface="Nazanin" pitchFamily="2" charset="-78"/>
              </a:rPr>
              <a:t>نام و نام خانوادگی نویسنده اول ، نام و نام خانوادگی نویسنده دوم ، نام و نام خانوادگی نویسنده سوم</a:t>
            </a:r>
          </a:p>
          <a:p>
            <a:pPr algn="ctr" rtl="1" eaLnBrk="1" hangingPunct="1"/>
            <a:r>
              <a:rPr lang="fa-IR" altLang="fa-IR" sz="2400" dirty="0">
                <a:cs typeface="Nazanin" pitchFamily="2" charset="-78"/>
              </a:rPr>
              <a:t>1- رتبه علمی و وابستگی سازمانی نویسنده اول با فونت </a:t>
            </a:r>
            <a:r>
              <a:rPr lang="en-US" altLang="fa-IR" sz="2400" dirty="0" err="1">
                <a:cs typeface="Nazanin" pitchFamily="2" charset="-78"/>
              </a:rPr>
              <a:t>nazanin</a:t>
            </a:r>
            <a:r>
              <a:rPr lang="en-US" altLang="fa-IR" sz="2400" dirty="0">
                <a:cs typeface="Nazanin" pitchFamily="2" charset="-78"/>
              </a:rPr>
              <a:t> </a:t>
            </a:r>
            <a:r>
              <a:rPr lang="fa-IR" altLang="fa-IR" sz="2400" dirty="0">
                <a:cs typeface="Nazanin" pitchFamily="2" charset="-78"/>
              </a:rPr>
              <a:t> و سایر 24 و آدرس ایمیل با فونت </a:t>
            </a:r>
            <a:r>
              <a:rPr lang="en-US" alt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endParaRPr lang="fa-IR" alt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fa-IR" altLang="fa-IR" sz="2400" dirty="0">
                <a:cs typeface="Nazanin" pitchFamily="2" charset="-78"/>
              </a:rPr>
              <a:t>1- رتبه علمی و وابستگی سازمانی نویسنده دوم بافونت </a:t>
            </a:r>
            <a:r>
              <a:rPr lang="en-US" altLang="fa-IR" sz="2400" dirty="0" err="1">
                <a:cs typeface="Nazanin" pitchFamily="2" charset="-78"/>
              </a:rPr>
              <a:t>nazanin</a:t>
            </a:r>
            <a:r>
              <a:rPr lang="en-US" altLang="fa-IR" sz="2400" dirty="0">
                <a:cs typeface="Nazanin" pitchFamily="2" charset="-78"/>
              </a:rPr>
              <a:t> </a:t>
            </a:r>
            <a:r>
              <a:rPr lang="fa-IR" altLang="fa-IR" sz="2400" dirty="0">
                <a:cs typeface="Nazanin" pitchFamily="2" charset="-78"/>
              </a:rPr>
              <a:t> و سایر 24 و آدرس ایمیل با فونت </a:t>
            </a:r>
            <a:r>
              <a:rPr lang="en-US" alt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endParaRPr lang="fa-IR" alt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r>
              <a:rPr lang="fa-IR" altLang="fa-IR" sz="2400" dirty="0">
                <a:cs typeface="Nazanin" pitchFamily="2" charset="-78"/>
              </a:rPr>
              <a:t>1- رتبه علمی و وابستگی سازمانی نویسنده سوم با فونت </a:t>
            </a:r>
            <a:r>
              <a:rPr lang="en-US" altLang="fa-IR" sz="2400" dirty="0" err="1">
                <a:cs typeface="Nazanin" pitchFamily="2" charset="-78"/>
              </a:rPr>
              <a:t>nazanin</a:t>
            </a:r>
            <a:r>
              <a:rPr lang="en-US" altLang="fa-IR" sz="2400" dirty="0">
                <a:cs typeface="Nazanin" pitchFamily="2" charset="-78"/>
              </a:rPr>
              <a:t> </a:t>
            </a:r>
            <a:r>
              <a:rPr lang="fa-IR" altLang="fa-IR" sz="2400" dirty="0">
                <a:cs typeface="Nazanin" pitchFamily="2" charset="-78"/>
              </a:rPr>
              <a:t> و سایر 24 و آدرس ایمیل با فونت </a:t>
            </a:r>
            <a:r>
              <a:rPr lang="en-US" alt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endParaRPr lang="fa-IR" alt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endParaRPr lang="fa-IR" altLang="fa-IR" sz="2000" dirty="0">
              <a:cs typeface="Nazanin" pitchFamily="2" charset="-78"/>
            </a:endParaRPr>
          </a:p>
          <a:p>
            <a:pPr algn="ctr" rtl="1" eaLnBrk="1" hangingPunct="1"/>
            <a:endParaRPr lang="en-US" altLang="fa-IR" sz="2000" dirty="0">
              <a:cs typeface="Nazanin" pitchFamily="2" charset="-78"/>
            </a:endParaRPr>
          </a:p>
        </p:txBody>
      </p:sp>
      <p:sp>
        <p:nvSpPr>
          <p:cNvPr id="3075" name="TextBox 61"/>
          <p:cNvSpPr txBox="1">
            <a:spLocks noChangeArrowheads="1"/>
          </p:cNvSpPr>
          <p:nvPr/>
        </p:nvSpPr>
        <p:spPr bwMode="auto">
          <a:xfrm>
            <a:off x="1104900" y="7970838"/>
            <a:ext cx="23428325" cy="6986587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>
            <a:spAutoFit/>
          </a:bodyPr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fa-IR" altLang="fa-IR" sz="3200">
                <a:cs typeface="2  Nazanin" panose="00000400000000000000" pitchFamily="2" charset="-78"/>
              </a:rPr>
              <a:t>چکیده با قلم </a:t>
            </a:r>
            <a:r>
              <a:rPr lang="en-US" altLang="fa-IR" sz="3200">
                <a:cs typeface="2  Nazanin" panose="00000400000000000000" pitchFamily="2" charset="-78"/>
              </a:rPr>
              <a:t>B nazanin</a:t>
            </a:r>
            <a:r>
              <a:rPr lang="fa-IR" altLang="fa-IR" sz="3200">
                <a:cs typeface="2  Nazanin" panose="00000400000000000000" pitchFamily="2" charset="-78"/>
              </a:rPr>
              <a:t> و سایز 32 در این کادر درج شود </a:t>
            </a: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</p:txBody>
      </p:sp>
      <p:grpSp>
        <p:nvGrpSpPr>
          <p:cNvPr id="3076" name="Group 223"/>
          <p:cNvGrpSpPr>
            <a:grpSpLocks/>
          </p:cNvGrpSpPr>
          <p:nvPr/>
        </p:nvGrpSpPr>
        <p:grpSpPr bwMode="auto">
          <a:xfrm>
            <a:off x="18769013" y="6738938"/>
            <a:ext cx="6048375" cy="1231900"/>
            <a:chOff x="5853" y="7624"/>
            <a:chExt cx="3809" cy="777"/>
          </a:xfrm>
        </p:grpSpPr>
        <p:sp>
          <p:nvSpPr>
            <p:cNvPr id="2067" name="Text Box 215"/>
            <p:cNvSpPr txBox="1">
              <a:spLocks noChangeArrowheads="1"/>
            </p:cNvSpPr>
            <p:nvPr/>
          </p:nvSpPr>
          <p:spPr bwMode="auto">
            <a:xfrm>
              <a:off x="9023" y="7624"/>
              <a:ext cx="639" cy="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r>
                <a:rPr lang="en-US" altLang="fa-IR" sz="800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Mitra" panose="00000400000000000000" pitchFamily="2" charset="-78"/>
                  <a:sym typeface="Wingdings" panose="05000000000000000000" pitchFamily="2" charset="2"/>
                </a:rPr>
                <a:t></a:t>
              </a:r>
            </a:p>
          </p:txBody>
        </p:sp>
        <p:grpSp>
          <p:nvGrpSpPr>
            <p:cNvPr id="3106" name="Group 216"/>
            <p:cNvGrpSpPr>
              <a:grpSpLocks/>
            </p:cNvGrpSpPr>
            <p:nvPr/>
          </p:nvGrpSpPr>
          <p:grpSpPr bwMode="auto">
            <a:xfrm>
              <a:off x="5853" y="7921"/>
              <a:ext cx="3630" cy="462"/>
              <a:chOff x="9571" y="4400"/>
              <a:chExt cx="4899" cy="579"/>
            </a:xfrm>
          </p:grpSpPr>
          <p:sp>
            <p:nvSpPr>
              <p:cNvPr id="2069" name="AutoShape 217"/>
              <p:cNvSpPr>
                <a:spLocks noChangeArrowheads="1"/>
              </p:cNvSpPr>
              <p:nvPr/>
            </p:nvSpPr>
            <p:spPr bwMode="auto">
              <a:xfrm flipH="1">
                <a:off x="9571" y="4409"/>
                <a:ext cx="4083" cy="462"/>
              </a:xfrm>
              <a:prstGeom prst="parallelogram">
                <a:avLst>
                  <a:gd name="adj" fmla="val 82444"/>
                </a:avLst>
              </a:prstGeom>
              <a:gradFill rotWithShape="1">
                <a:gsLst>
                  <a:gs pos="0">
                    <a:srgbClr val="8A7A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 anchor="ctr"/>
              <a:lstStyle>
                <a:lvl1pPr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fa-IR" altLang="fa-IR" sz="690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070" name="Line 218"/>
              <p:cNvSpPr>
                <a:spLocks noChangeShapeType="1"/>
              </p:cNvSpPr>
              <p:nvPr/>
            </p:nvSpPr>
            <p:spPr bwMode="auto">
              <a:xfrm flipH="1">
                <a:off x="13744" y="4961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3109" name="AutoShape 219"/>
              <p:cNvCxnSpPr>
                <a:cxnSpLocks noChangeShapeType="1"/>
                <a:stCxn id="2070" idx="1"/>
                <a:endCxn id="2073" idx="0"/>
              </p:cNvCxnSpPr>
              <p:nvPr/>
            </p:nvCxnSpPr>
            <p:spPr bwMode="auto">
              <a:xfrm flipH="1" flipV="1">
                <a:off x="13252" y="4404"/>
                <a:ext cx="492" cy="575"/>
              </a:xfrm>
              <a:prstGeom prst="straightConnector1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72" name="Text Box 220"/>
              <p:cNvSpPr txBox="1">
                <a:spLocks noChangeArrowheads="1"/>
              </p:cNvSpPr>
              <p:nvPr/>
            </p:nvSpPr>
            <p:spPr bwMode="auto">
              <a:xfrm>
                <a:off x="9978" y="4400"/>
                <a:ext cx="3360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3" rIns="91425" bIns="45713">
                <a:spAutoFit/>
              </a:bodyPr>
              <a:lstStyle>
                <a:lvl1pPr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fa-IR" altLang="fa-IR" sz="340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B Titr" panose="00000700000000000000" pitchFamily="2" charset="-78"/>
                  </a:rPr>
                  <a:t>چکیده</a:t>
                </a:r>
                <a:endParaRPr lang="en-US" altLang="fa-IR" sz="340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Titr" panose="00000700000000000000" pitchFamily="2" charset="-78"/>
                </a:endParaRPr>
              </a:p>
            </p:txBody>
          </p:sp>
          <p:sp>
            <p:nvSpPr>
              <p:cNvPr id="2073" name="Line 221"/>
              <p:cNvSpPr>
                <a:spLocks noChangeShapeType="1"/>
              </p:cNvSpPr>
              <p:nvPr/>
            </p:nvSpPr>
            <p:spPr bwMode="auto">
              <a:xfrm flipH="1">
                <a:off x="10070" y="4423"/>
                <a:ext cx="3181" cy="0"/>
              </a:xfrm>
              <a:prstGeom prst="line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077" name="TextBox 81"/>
          <p:cNvSpPr txBox="1">
            <a:spLocks noChangeArrowheads="1"/>
          </p:cNvSpPr>
          <p:nvPr/>
        </p:nvSpPr>
        <p:spPr bwMode="auto">
          <a:xfrm>
            <a:off x="13282613" y="16510000"/>
            <a:ext cx="11226800" cy="18805525"/>
          </a:xfrm>
          <a:prstGeom prst="rect">
            <a:avLst/>
          </a:prstGeom>
          <a:noFill/>
          <a:ln w="38100" algn="ctr">
            <a:solidFill>
              <a:srgbClr val="003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>
            <a:spAutoFit/>
          </a:bodyPr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fa-IR" altLang="fa-IR" sz="3200" b="1">
                <a:cs typeface="B Nazanin" panose="00000400000000000000" pitchFamily="2" charset="-78"/>
              </a:rPr>
              <a:t>بیان مساله و چارچوب پژوهش</a:t>
            </a:r>
            <a:endParaRPr lang="en-US" altLang="fa-IR" sz="3200" b="1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fa-IR" sz="3200">
                <a:cs typeface="2  Nazanin" panose="00000400000000000000" pitchFamily="2" charset="-78"/>
              </a:rPr>
              <a:t>چکیده با قلم </a:t>
            </a:r>
            <a:r>
              <a:rPr lang="en-US" altLang="fa-IR" sz="3200">
                <a:cs typeface="2  Nazanin" panose="00000400000000000000" pitchFamily="2" charset="-78"/>
              </a:rPr>
              <a:t>B nazanin</a:t>
            </a:r>
            <a:r>
              <a:rPr lang="fa-IR" altLang="fa-IR" sz="3200">
                <a:cs typeface="2  Nazanin" panose="00000400000000000000" pitchFamily="2" charset="-78"/>
              </a:rPr>
              <a:t> و سایز 32 در این کادر درج شود </a:t>
            </a:r>
          </a:p>
          <a:p>
            <a:pPr algn="just" rtl="1" eaLnBrk="1" hangingPunct="1"/>
            <a:r>
              <a:rPr lang="fa-IR" altLang="fa-IR" sz="3200">
                <a:solidFill>
                  <a:srgbClr val="000000"/>
                </a:solidFill>
                <a:cs typeface="B Nazanin" panose="00000400000000000000" pitchFamily="2" charset="-78"/>
              </a:rPr>
              <a:t>بهتر است پژوهشگر گرامی تا جائیکه امکان دارد موارد را در قالب دیاگر ام و اشکال قالب درک و گویا بیان نماید</a:t>
            </a: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 b="1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 b="1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 b="1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 b="1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 b="1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3078" name="TextBox 81"/>
          <p:cNvSpPr txBox="1">
            <a:spLocks noChangeArrowheads="1"/>
          </p:cNvSpPr>
          <p:nvPr/>
        </p:nvSpPr>
        <p:spPr bwMode="auto">
          <a:xfrm>
            <a:off x="1296988" y="16363950"/>
            <a:ext cx="11596687" cy="9448800"/>
          </a:xfrm>
          <a:prstGeom prst="rect">
            <a:avLst/>
          </a:prstGeom>
          <a:noFill/>
          <a:ln w="38100" algn="ctr">
            <a:solidFill>
              <a:srgbClr val="003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>
            <a:spAutoFit/>
          </a:bodyPr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fa-IR" altLang="fa-IR" sz="3200" b="1">
                <a:cs typeface="B Nazanin" panose="00000400000000000000" pitchFamily="2" charset="-78"/>
              </a:rPr>
              <a:t>یافته های پژوهش</a:t>
            </a:r>
            <a:endParaRPr lang="en-US" altLang="fa-IR" sz="3200" b="1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fa-IR" sz="3200">
                <a:solidFill>
                  <a:srgbClr val="000000"/>
                </a:solidFill>
                <a:cs typeface="B Nazanin" panose="00000400000000000000" pitchFamily="2" charset="-78"/>
              </a:rPr>
              <a:t>یافته های پژوهش را می توانید به صورت جدول یا اشکال گویا ثبت شود</a:t>
            </a:r>
            <a:endParaRPr lang="fa-IR" altLang="fa-IR" sz="28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3079" name="TextBox 81"/>
          <p:cNvSpPr txBox="1">
            <a:spLocks noChangeArrowheads="1"/>
          </p:cNvSpPr>
          <p:nvPr/>
        </p:nvSpPr>
        <p:spPr bwMode="auto">
          <a:xfrm>
            <a:off x="1265238" y="27166888"/>
            <a:ext cx="11596687" cy="7970837"/>
          </a:xfrm>
          <a:prstGeom prst="rect">
            <a:avLst/>
          </a:prstGeom>
          <a:noFill/>
          <a:ln w="38100" algn="ctr">
            <a:solidFill>
              <a:srgbClr val="003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>
            <a:spAutoFit/>
          </a:bodyPr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fa-IR" altLang="fa-IR" sz="3200">
                <a:solidFill>
                  <a:srgbClr val="000000"/>
                </a:solidFill>
                <a:cs typeface="B Nazanin" panose="00000400000000000000" pitchFamily="2" charset="-78"/>
              </a:rPr>
              <a:t>منابع بر اساس </a:t>
            </a:r>
            <a:r>
              <a:rPr lang="en-US" altLang="fa-IR" sz="3200">
                <a:solidFill>
                  <a:srgbClr val="000000"/>
                </a:solidFill>
                <a:cs typeface="B Nazanin" panose="00000400000000000000" pitchFamily="2" charset="-78"/>
              </a:rPr>
              <a:t>APA</a:t>
            </a: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3080" name="Group 223"/>
          <p:cNvGrpSpPr>
            <a:grpSpLocks/>
          </p:cNvGrpSpPr>
          <p:nvPr/>
        </p:nvGrpSpPr>
        <p:grpSpPr bwMode="auto">
          <a:xfrm>
            <a:off x="16786225" y="14990763"/>
            <a:ext cx="7723188" cy="1231900"/>
            <a:chOff x="5673" y="7624"/>
            <a:chExt cx="3989" cy="777"/>
          </a:xfrm>
        </p:grpSpPr>
        <p:sp>
          <p:nvSpPr>
            <p:cNvPr id="28" name="Text Box 215"/>
            <p:cNvSpPr txBox="1">
              <a:spLocks noChangeArrowheads="1"/>
            </p:cNvSpPr>
            <p:nvPr/>
          </p:nvSpPr>
          <p:spPr bwMode="auto">
            <a:xfrm>
              <a:off x="9023" y="7624"/>
              <a:ext cx="639" cy="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r>
                <a:rPr lang="en-US" altLang="fa-IR" sz="800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Mitra" panose="00000400000000000000" pitchFamily="2" charset="-78"/>
                  <a:sym typeface="Wingdings" panose="05000000000000000000" pitchFamily="2" charset="2"/>
                </a:rPr>
                <a:t></a:t>
              </a:r>
            </a:p>
          </p:txBody>
        </p:sp>
        <p:grpSp>
          <p:nvGrpSpPr>
            <p:cNvPr id="3099" name="Group 216"/>
            <p:cNvGrpSpPr>
              <a:grpSpLocks/>
            </p:cNvGrpSpPr>
            <p:nvPr/>
          </p:nvGrpSpPr>
          <p:grpSpPr bwMode="auto">
            <a:xfrm>
              <a:off x="5673" y="7921"/>
              <a:ext cx="3809" cy="462"/>
              <a:chOff x="9329" y="4400"/>
              <a:chExt cx="5141" cy="579"/>
            </a:xfrm>
          </p:grpSpPr>
          <p:sp>
            <p:nvSpPr>
              <p:cNvPr id="30" name="AutoShape 217"/>
              <p:cNvSpPr>
                <a:spLocks noChangeArrowheads="1"/>
              </p:cNvSpPr>
              <p:nvPr/>
            </p:nvSpPr>
            <p:spPr bwMode="auto">
              <a:xfrm flipH="1">
                <a:off x="9571" y="4409"/>
                <a:ext cx="4083" cy="462"/>
              </a:xfrm>
              <a:prstGeom prst="parallelogram">
                <a:avLst>
                  <a:gd name="adj" fmla="val 82444"/>
                </a:avLst>
              </a:prstGeom>
              <a:gradFill rotWithShape="1">
                <a:gsLst>
                  <a:gs pos="0">
                    <a:srgbClr val="8A7A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 anchor="ctr"/>
              <a:lstStyle>
                <a:lvl1pPr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fa-IR" altLang="fa-IR" sz="690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Line 218"/>
              <p:cNvSpPr>
                <a:spLocks noChangeShapeType="1"/>
              </p:cNvSpPr>
              <p:nvPr/>
            </p:nvSpPr>
            <p:spPr bwMode="auto">
              <a:xfrm flipH="1">
                <a:off x="13744" y="4961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3102" name="AutoShape 219"/>
              <p:cNvCxnSpPr>
                <a:cxnSpLocks noChangeShapeType="1"/>
                <a:stCxn id="31" idx="1"/>
                <a:endCxn id="34" idx="0"/>
              </p:cNvCxnSpPr>
              <p:nvPr/>
            </p:nvCxnSpPr>
            <p:spPr bwMode="auto">
              <a:xfrm flipH="1" flipV="1">
                <a:off x="13252" y="4404"/>
                <a:ext cx="492" cy="575"/>
              </a:xfrm>
              <a:prstGeom prst="straightConnector1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Text Box 220"/>
              <p:cNvSpPr txBox="1">
                <a:spLocks noChangeArrowheads="1"/>
              </p:cNvSpPr>
              <p:nvPr/>
            </p:nvSpPr>
            <p:spPr bwMode="auto">
              <a:xfrm>
                <a:off x="9329" y="4400"/>
                <a:ext cx="4007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3" rIns="91425" bIns="45713">
                <a:spAutoFit/>
              </a:bodyPr>
              <a:lstStyle>
                <a:lvl1pPr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fa-IR" altLang="fa-IR" sz="34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B Titr" panose="00000700000000000000" pitchFamily="2" charset="-78"/>
                  </a:rPr>
                  <a:t>بیان مساله و چارچوب پژوهش</a:t>
                </a:r>
                <a:endParaRPr lang="en-US" altLang="fa-IR" sz="34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Titr" panose="00000700000000000000" pitchFamily="2" charset="-78"/>
                </a:endParaRPr>
              </a:p>
            </p:txBody>
          </p:sp>
          <p:sp>
            <p:nvSpPr>
              <p:cNvPr id="34" name="Line 221"/>
              <p:cNvSpPr>
                <a:spLocks noChangeShapeType="1"/>
              </p:cNvSpPr>
              <p:nvPr/>
            </p:nvSpPr>
            <p:spPr bwMode="auto">
              <a:xfrm flipH="1">
                <a:off x="10070" y="4423"/>
                <a:ext cx="3181" cy="0"/>
              </a:xfrm>
              <a:prstGeom prst="line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081" name="Group 223"/>
          <p:cNvGrpSpPr>
            <a:grpSpLocks/>
          </p:cNvGrpSpPr>
          <p:nvPr/>
        </p:nvGrpSpPr>
        <p:grpSpPr bwMode="auto">
          <a:xfrm>
            <a:off x="7127875" y="15019338"/>
            <a:ext cx="6048375" cy="1231900"/>
            <a:chOff x="5853" y="7624"/>
            <a:chExt cx="3809" cy="777"/>
          </a:xfrm>
        </p:grpSpPr>
        <p:sp>
          <p:nvSpPr>
            <p:cNvPr id="36" name="Text Box 215"/>
            <p:cNvSpPr txBox="1">
              <a:spLocks noChangeArrowheads="1"/>
            </p:cNvSpPr>
            <p:nvPr/>
          </p:nvSpPr>
          <p:spPr bwMode="auto">
            <a:xfrm>
              <a:off x="9023" y="7624"/>
              <a:ext cx="639" cy="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r>
                <a:rPr lang="en-US" altLang="fa-IR" sz="800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Mitra" panose="00000400000000000000" pitchFamily="2" charset="-78"/>
                  <a:sym typeface="Wingdings" panose="05000000000000000000" pitchFamily="2" charset="2"/>
                </a:rPr>
                <a:t></a:t>
              </a:r>
            </a:p>
          </p:txBody>
        </p:sp>
        <p:grpSp>
          <p:nvGrpSpPr>
            <p:cNvPr id="3092" name="Group 216"/>
            <p:cNvGrpSpPr>
              <a:grpSpLocks/>
            </p:cNvGrpSpPr>
            <p:nvPr/>
          </p:nvGrpSpPr>
          <p:grpSpPr bwMode="auto">
            <a:xfrm>
              <a:off x="5853" y="7921"/>
              <a:ext cx="3630" cy="462"/>
              <a:chOff x="9571" y="4400"/>
              <a:chExt cx="4899" cy="579"/>
            </a:xfrm>
          </p:grpSpPr>
          <p:sp>
            <p:nvSpPr>
              <p:cNvPr id="38" name="AutoShape 217"/>
              <p:cNvSpPr>
                <a:spLocks noChangeArrowheads="1"/>
              </p:cNvSpPr>
              <p:nvPr/>
            </p:nvSpPr>
            <p:spPr bwMode="auto">
              <a:xfrm flipH="1">
                <a:off x="9571" y="4409"/>
                <a:ext cx="4083" cy="462"/>
              </a:xfrm>
              <a:prstGeom prst="parallelogram">
                <a:avLst>
                  <a:gd name="adj" fmla="val 82444"/>
                </a:avLst>
              </a:prstGeom>
              <a:gradFill rotWithShape="1">
                <a:gsLst>
                  <a:gs pos="0">
                    <a:srgbClr val="8A7A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 anchor="ctr"/>
              <a:lstStyle>
                <a:lvl1pPr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fa-IR" altLang="fa-IR" sz="690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9" name="Line 218"/>
              <p:cNvSpPr>
                <a:spLocks noChangeShapeType="1"/>
              </p:cNvSpPr>
              <p:nvPr/>
            </p:nvSpPr>
            <p:spPr bwMode="auto">
              <a:xfrm flipH="1">
                <a:off x="13744" y="4961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3095" name="AutoShape 219"/>
              <p:cNvCxnSpPr>
                <a:cxnSpLocks noChangeShapeType="1"/>
                <a:stCxn id="39" idx="1"/>
                <a:endCxn id="42" idx="0"/>
              </p:cNvCxnSpPr>
              <p:nvPr/>
            </p:nvCxnSpPr>
            <p:spPr bwMode="auto">
              <a:xfrm flipH="1" flipV="1">
                <a:off x="13252" y="4404"/>
                <a:ext cx="492" cy="575"/>
              </a:xfrm>
              <a:prstGeom prst="straightConnector1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" name="Text Box 220"/>
              <p:cNvSpPr txBox="1">
                <a:spLocks noChangeArrowheads="1"/>
              </p:cNvSpPr>
              <p:nvPr/>
            </p:nvSpPr>
            <p:spPr bwMode="auto">
              <a:xfrm>
                <a:off x="9978" y="4400"/>
                <a:ext cx="3360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3" rIns="91425" bIns="45713">
                <a:spAutoFit/>
              </a:bodyPr>
              <a:lstStyle>
                <a:lvl1pPr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fa-IR" altLang="fa-IR" sz="34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B Titr" panose="00000700000000000000" pitchFamily="2" charset="-78"/>
                  </a:rPr>
                  <a:t>یافته ها و نتیجه گیری</a:t>
                </a:r>
                <a:endParaRPr lang="en-US" altLang="fa-IR" sz="34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Titr" panose="00000700000000000000" pitchFamily="2" charset="-78"/>
                </a:endParaRPr>
              </a:p>
            </p:txBody>
          </p:sp>
          <p:sp>
            <p:nvSpPr>
              <p:cNvPr id="42" name="Line 221"/>
              <p:cNvSpPr>
                <a:spLocks noChangeShapeType="1"/>
              </p:cNvSpPr>
              <p:nvPr/>
            </p:nvSpPr>
            <p:spPr bwMode="auto">
              <a:xfrm flipH="1">
                <a:off x="10070" y="4423"/>
                <a:ext cx="3181" cy="0"/>
              </a:xfrm>
              <a:prstGeom prst="line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082" name="Group 223"/>
          <p:cNvGrpSpPr>
            <a:grpSpLocks/>
          </p:cNvGrpSpPr>
          <p:nvPr/>
        </p:nvGrpSpPr>
        <p:grpSpPr bwMode="auto">
          <a:xfrm>
            <a:off x="6845300" y="25934988"/>
            <a:ext cx="6048375" cy="1231900"/>
            <a:chOff x="5853" y="7624"/>
            <a:chExt cx="3809" cy="777"/>
          </a:xfrm>
        </p:grpSpPr>
        <p:sp>
          <p:nvSpPr>
            <p:cNvPr id="44" name="Text Box 215"/>
            <p:cNvSpPr txBox="1">
              <a:spLocks noChangeArrowheads="1"/>
            </p:cNvSpPr>
            <p:nvPr/>
          </p:nvSpPr>
          <p:spPr bwMode="auto">
            <a:xfrm>
              <a:off x="9023" y="7624"/>
              <a:ext cx="639" cy="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r>
                <a:rPr lang="en-US" altLang="fa-IR" sz="8000" smtClean="0">
                  <a:ln w="0">
                    <a:solidFill>
                      <a:srgbClr val="0070C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Mitra" panose="00000400000000000000" pitchFamily="2" charset="-78"/>
                  <a:sym typeface="Wingdings" panose="05000000000000000000" pitchFamily="2" charset="2"/>
                </a:rPr>
                <a:t></a:t>
              </a:r>
            </a:p>
          </p:txBody>
        </p:sp>
        <p:grpSp>
          <p:nvGrpSpPr>
            <p:cNvPr id="3085" name="Group 216"/>
            <p:cNvGrpSpPr>
              <a:grpSpLocks/>
            </p:cNvGrpSpPr>
            <p:nvPr/>
          </p:nvGrpSpPr>
          <p:grpSpPr bwMode="auto">
            <a:xfrm>
              <a:off x="5853" y="7921"/>
              <a:ext cx="3630" cy="462"/>
              <a:chOff x="9571" y="4400"/>
              <a:chExt cx="4899" cy="579"/>
            </a:xfrm>
          </p:grpSpPr>
          <p:sp>
            <p:nvSpPr>
              <p:cNvPr id="46" name="AutoShape 217"/>
              <p:cNvSpPr>
                <a:spLocks noChangeArrowheads="1"/>
              </p:cNvSpPr>
              <p:nvPr/>
            </p:nvSpPr>
            <p:spPr bwMode="auto">
              <a:xfrm flipH="1">
                <a:off x="9571" y="4409"/>
                <a:ext cx="4083" cy="462"/>
              </a:xfrm>
              <a:prstGeom prst="parallelogram">
                <a:avLst>
                  <a:gd name="adj" fmla="val 82444"/>
                </a:avLst>
              </a:prstGeom>
              <a:gradFill rotWithShape="1">
                <a:gsLst>
                  <a:gs pos="0">
                    <a:srgbClr val="8A7A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 anchor="ctr"/>
              <a:lstStyle>
                <a:lvl1pPr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fa-IR" altLang="fa-IR" sz="6900" smtClean="0">
                  <a:ln w="0">
                    <a:solidFill>
                      <a:srgbClr val="0070C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47" name="Line 218"/>
              <p:cNvSpPr>
                <a:spLocks noChangeShapeType="1"/>
              </p:cNvSpPr>
              <p:nvPr/>
            </p:nvSpPr>
            <p:spPr bwMode="auto">
              <a:xfrm flipH="1">
                <a:off x="13744" y="4961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>
                    <a:solidFill>
                      <a:srgbClr val="0070C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3088" name="AutoShape 219"/>
              <p:cNvCxnSpPr>
                <a:cxnSpLocks noChangeShapeType="1"/>
                <a:stCxn id="47" idx="1"/>
                <a:endCxn id="50" idx="0"/>
              </p:cNvCxnSpPr>
              <p:nvPr/>
            </p:nvCxnSpPr>
            <p:spPr bwMode="auto">
              <a:xfrm flipH="1" flipV="1">
                <a:off x="13252" y="4404"/>
                <a:ext cx="492" cy="575"/>
              </a:xfrm>
              <a:prstGeom prst="straightConnector1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Text Box 220"/>
              <p:cNvSpPr txBox="1">
                <a:spLocks noChangeArrowheads="1"/>
              </p:cNvSpPr>
              <p:nvPr/>
            </p:nvSpPr>
            <p:spPr bwMode="auto">
              <a:xfrm>
                <a:off x="9979" y="4400"/>
                <a:ext cx="3359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3" rIns="91425" bIns="45713">
                <a:spAutoFit/>
              </a:bodyPr>
              <a:lstStyle>
                <a:lvl1pPr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fa-IR" altLang="fa-IR" sz="3400" dirty="0" smtClean="0">
                    <a:ln w="0">
                      <a:solidFill>
                        <a:srgbClr val="0070C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B Titr" panose="00000700000000000000" pitchFamily="2" charset="-78"/>
                  </a:rPr>
                  <a:t>منابع</a:t>
                </a:r>
                <a:endParaRPr lang="en-US" altLang="fa-IR" sz="3400" dirty="0" smtClean="0">
                  <a:ln w="0">
                    <a:solidFill>
                      <a:srgbClr val="0070C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Titr" panose="00000700000000000000" pitchFamily="2" charset="-78"/>
                </a:endParaRPr>
              </a:p>
            </p:txBody>
          </p:sp>
          <p:sp>
            <p:nvSpPr>
              <p:cNvPr id="50" name="Line 221"/>
              <p:cNvSpPr>
                <a:spLocks noChangeShapeType="1"/>
              </p:cNvSpPr>
              <p:nvPr/>
            </p:nvSpPr>
            <p:spPr bwMode="auto">
              <a:xfrm flipH="1">
                <a:off x="10070" y="4423"/>
                <a:ext cx="3181" cy="0"/>
              </a:xfrm>
              <a:prstGeom prst="line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>
                    <a:solidFill>
                      <a:srgbClr val="0070C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189</Words>
  <Application>Microsoft Office PowerPoint</Application>
  <PresentationFormat>Custom</PresentationFormat>
  <Paragraphs>91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B Titr</vt:lpstr>
      <vt:lpstr>Nazanin</vt:lpstr>
      <vt:lpstr>Times New Roman</vt:lpstr>
      <vt:lpstr>2  Nazanin</vt:lpstr>
      <vt:lpstr>B Mitra</vt:lpstr>
      <vt:lpstr>Wingdings</vt:lpstr>
      <vt:lpstr>B Nazanin</vt:lpstr>
      <vt:lpstr>Default Design</vt:lpstr>
      <vt:lpstr>CorelDRAW X3 Graphic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</dc:creator>
  <dc:description>©MegaPrint Inc. 2009</dc:description>
  <cp:lastModifiedBy>Aseman</cp:lastModifiedBy>
  <cp:revision>136</cp:revision>
  <dcterms:created xsi:type="dcterms:W3CDTF">2008-12-04T00:20:37Z</dcterms:created>
  <dcterms:modified xsi:type="dcterms:W3CDTF">2020-02-11T06:53:06Z</dcterms:modified>
</cp:coreProperties>
</file>